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y="5143500" cx="9144000"/>
  <p:notesSz cx="6858000" cy="9144000"/>
  <p:embeddedFontLst>
    <p:embeddedFont>
      <p:font typeface="Proxima Nova"/>
      <p:regular r:id="rId22"/>
      <p:bold r:id="rId23"/>
      <p:italic r:id="rId24"/>
      <p:boldItalic r:id="rId2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font" Target="fonts/ProximaNova-regular.fntdata"/><Relationship Id="rId21" Type="http://schemas.openxmlformats.org/officeDocument/2006/relationships/slide" Target="slides/slide16.xml"/><Relationship Id="rId24" Type="http://schemas.openxmlformats.org/officeDocument/2006/relationships/font" Target="fonts/ProximaNova-italic.fntdata"/><Relationship Id="rId23" Type="http://schemas.openxmlformats.org/officeDocument/2006/relationships/font" Target="fonts/ProximaNova-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5" Type="http://schemas.openxmlformats.org/officeDocument/2006/relationships/font" Target="fonts/ProximaNova-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ddf6e04ef2_0_4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ddf6e04ef2_0_4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ddf6e04ef2_0_4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ddf6e04ef2_0_4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ddf6e04ef2_0_4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ddf6e04ef2_0_4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ddf6e04ef2_0_4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ddf6e04ef2_0_4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ddf6e04ef2_0_4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ddf6e04ef2_0_4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ddf6e04ef2_0_4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ddf6e04ef2_0_4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ddf6e04ef2_0_4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ddf6e04ef2_0_4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gddf6e04ef2_0_3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ddf6e04ef2_0_3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ddf6e04ef2_0_3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ddf6e04ef2_0_3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ddf6e04ef2_0_3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ddf6e04ef2_0_3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ddf6e04ef2_0_3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ddf6e04ef2_0_3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ddf6e04ef2_0_4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ddf6e04ef2_0_4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ddf6e04ef2_0_4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ddf6e04ef2_0_4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ddf6e04ef2_0_4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ddf6e04ef2_0_4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ddf6e04ef2_0_4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ddf6e04ef2_0_4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CA"/>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png"/><Relationship Id="rId4" Type="http://schemas.openxmlformats.org/officeDocument/2006/relationships/image" Target="../media/image8.png"/><Relationship Id="rId5"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0.png"/><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3.png"/><Relationship Id="rId4" Type="http://schemas.openxmlformats.org/officeDocument/2006/relationships/image" Target="../media/image7.png"/><Relationship Id="rId5" Type="http://schemas.openxmlformats.org/officeDocument/2006/relationships/image" Target="../media/image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hyperlink" Target="https://en.wikipedia.org/wiki/Main_Page" TargetMode="External"/><Relationship Id="rId4" Type="http://schemas.openxmlformats.org/officeDocument/2006/relationships/hyperlink" Target="https://jmacman12.carto.com/maps" TargetMode="External"/><Relationship Id="rId5" Type="http://schemas.openxmlformats.org/officeDocument/2006/relationships/hyperlink" Target="https://foursquare.com/" TargetMode="External"/><Relationship Id="rId6" Type="http://schemas.openxmlformats.org/officeDocument/2006/relationships/hyperlink" Target="http://donnees.montreal.ca/ville-de-montreal/actes-criminels" TargetMode="External"/><Relationship Id="rId7" Type="http://schemas.openxmlformats.org/officeDocument/2006/relationships/hyperlink" Target="https://www12.statcan.gc.ca/census-recensement/2016/dp-pd/prof/details/page.cfm?Lang=E&amp;Geo1=CMACA&amp;Code1=462&amp;Geo2=PR&amp;Code2=01&amp;Data=Count&amp;SearchText=Montreal&amp;SearchType=Begins&amp;SearchPR=01&amp;TABID=1&amp;B1=All"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82558" y="0"/>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CA"/>
              <a:t>Battle of Neighborhoods</a:t>
            </a:r>
            <a:endParaRPr/>
          </a:p>
        </p:txBody>
      </p:sp>
      <p:sp>
        <p:nvSpPr>
          <p:cNvPr id="55" name="Google Shape;55;p13"/>
          <p:cNvSpPr txBox="1"/>
          <p:nvPr>
            <p:ph idx="1" type="subTitle"/>
          </p:nvPr>
        </p:nvSpPr>
        <p:spPr>
          <a:xfrm>
            <a:off x="382550" y="2175450"/>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b="1" lang="en-CA"/>
              <a:t>Live in Montreal</a:t>
            </a:r>
            <a:r>
              <a:rPr lang="en-CA"/>
              <a:t> - by Adil Ezzaam</a:t>
            </a:r>
            <a:endParaRPr/>
          </a:p>
        </p:txBody>
      </p:sp>
      <p:pic>
        <p:nvPicPr>
          <p:cNvPr id="56" name="Google Shape;56;p13"/>
          <p:cNvPicPr preferRelativeResize="0"/>
          <p:nvPr/>
        </p:nvPicPr>
        <p:blipFill>
          <a:blip r:embed="rId3">
            <a:alphaModFix/>
          </a:blip>
          <a:stretch>
            <a:fillRect/>
          </a:stretch>
        </p:blipFill>
        <p:spPr>
          <a:xfrm>
            <a:off x="4794800" y="2697075"/>
            <a:ext cx="4349198" cy="244642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22"/>
          <p:cNvSpPr txBox="1"/>
          <p:nvPr>
            <p:ph type="title"/>
          </p:nvPr>
        </p:nvSpPr>
        <p:spPr>
          <a:xfrm>
            <a:off x="311700" y="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CA"/>
              <a:t>Real estate prices</a:t>
            </a:r>
            <a:endParaRPr/>
          </a:p>
        </p:txBody>
      </p:sp>
      <p:pic>
        <p:nvPicPr>
          <p:cNvPr id="114" name="Google Shape;114;p22"/>
          <p:cNvPicPr preferRelativeResize="0"/>
          <p:nvPr/>
        </p:nvPicPr>
        <p:blipFill>
          <a:blip r:embed="rId3">
            <a:alphaModFix/>
          </a:blip>
          <a:stretch>
            <a:fillRect/>
          </a:stretch>
        </p:blipFill>
        <p:spPr>
          <a:xfrm>
            <a:off x="311700" y="572700"/>
            <a:ext cx="8520598" cy="44778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23"/>
          <p:cNvSpPr txBox="1"/>
          <p:nvPr>
            <p:ph type="title"/>
          </p:nvPr>
        </p:nvSpPr>
        <p:spPr>
          <a:xfrm>
            <a:off x="311700" y="445025"/>
            <a:ext cx="2097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CA"/>
              <a:t>Observation</a:t>
            </a:r>
            <a:endParaRPr/>
          </a:p>
        </p:txBody>
      </p:sp>
      <p:sp>
        <p:nvSpPr>
          <p:cNvPr id="120" name="Google Shape;120;p23"/>
          <p:cNvSpPr txBox="1"/>
          <p:nvPr>
            <p:ph idx="1" type="body"/>
          </p:nvPr>
        </p:nvSpPr>
        <p:spPr>
          <a:xfrm>
            <a:off x="311700" y="1152475"/>
            <a:ext cx="2973600" cy="3416400"/>
          </a:xfrm>
          <a:prstGeom prst="rect">
            <a:avLst/>
          </a:prstGeom>
        </p:spPr>
        <p:txBody>
          <a:bodyPr anchorCtr="0" anchor="t" bIns="91425" lIns="91425" spcFirstLastPara="1" rIns="91425" wrap="square" tIns="91425">
            <a:normAutofit fontScale="92500" lnSpcReduction="10000"/>
          </a:bodyPr>
          <a:lstStyle/>
          <a:p>
            <a:pPr indent="0" lvl="0" marL="0" rtl="0" algn="l">
              <a:spcBef>
                <a:spcPts val="0"/>
              </a:spcBef>
              <a:spcAft>
                <a:spcPts val="1200"/>
              </a:spcAft>
              <a:buNone/>
            </a:pPr>
            <a:r>
              <a:rPr lang="en-CA"/>
              <a:t>While correlations could be observed through the maps visualization, here’s is a correlation matrix that relates the several features of our datasets. Important to note a </a:t>
            </a:r>
            <a:r>
              <a:rPr b="1" lang="en-CA"/>
              <a:t>high</a:t>
            </a:r>
            <a:r>
              <a:rPr lang="en-CA"/>
              <a:t>(</a:t>
            </a:r>
            <a:r>
              <a:rPr b="1" lang="en-CA"/>
              <a:t>0.8</a:t>
            </a:r>
            <a:r>
              <a:rPr lang="en-CA"/>
              <a:t>)</a:t>
            </a:r>
            <a:r>
              <a:rPr b="1" lang="en-CA"/>
              <a:t> </a:t>
            </a:r>
            <a:r>
              <a:rPr lang="en-CA"/>
              <a:t>correlation between </a:t>
            </a:r>
            <a:r>
              <a:rPr b="1" lang="en-CA"/>
              <a:t>population </a:t>
            </a:r>
            <a:r>
              <a:rPr lang="en-CA"/>
              <a:t>and </a:t>
            </a:r>
            <a:r>
              <a:rPr b="1" lang="en-CA"/>
              <a:t>crimes</a:t>
            </a:r>
            <a:r>
              <a:rPr lang="en-CA"/>
              <a:t>. The least but also interesting to note is the </a:t>
            </a:r>
            <a:r>
              <a:rPr b="1" lang="en-CA"/>
              <a:t>d</a:t>
            </a:r>
            <a:r>
              <a:rPr b="1" lang="en-CA"/>
              <a:t>ensity </a:t>
            </a:r>
            <a:r>
              <a:rPr lang="en-CA"/>
              <a:t>correlates with </a:t>
            </a:r>
            <a:r>
              <a:rPr b="1" lang="en-CA"/>
              <a:t>venues</a:t>
            </a:r>
            <a:r>
              <a:rPr lang="en-CA"/>
              <a:t>(although at only </a:t>
            </a:r>
            <a:r>
              <a:rPr b="1" lang="en-CA"/>
              <a:t>0.59</a:t>
            </a:r>
            <a:r>
              <a:rPr lang="en-CA"/>
              <a:t>).</a:t>
            </a:r>
            <a:endParaRPr/>
          </a:p>
        </p:txBody>
      </p:sp>
      <p:pic>
        <p:nvPicPr>
          <p:cNvPr id="121" name="Google Shape;121;p23"/>
          <p:cNvPicPr preferRelativeResize="0"/>
          <p:nvPr/>
        </p:nvPicPr>
        <p:blipFill>
          <a:blip r:embed="rId3">
            <a:alphaModFix/>
          </a:blip>
          <a:stretch>
            <a:fillRect/>
          </a:stretch>
        </p:blipFill>
        <p:spPr>
          <a:xfrm>
            <a:off x="3473925" y="1099525"/>
            <a:ext cx="5315025" cy="33279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24"/>
          <p:cNvSpPr txBox="1"/>
          <p:nvPr>
            <p:ph type="title"/>
          </p:nvPr>
        </p:nvSpPr>
        <p:spPr>
          <a:xfrm>
            <a:off x="311700" y="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CA"/>
              <a:t>Criminality </a:t>
            </a:r>
            <a:endParaRPr/>
          </a:p>
        </p:txBody>
      </p:sp>
      <p:sp>
        <p:nvSpPr>
          <p:cNvPr id="127" name="Google Shape;127;p24"/>
          <p:cNvSpPr txBox="1"/>
          <p:nvPr/>
        </p:nvSpPr>
        <p:spPr>
          <a:xfrm>
            <a:off x="4824925" y="477850"/>
            <a:ext cx="3822900" cy="169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CA">
                <a:latin typeface="Proxima Nova"/>
                <a:ea typeface="Proxima Nova"/>
                <a:cs typeface="Proxima Nova"/>
                <a:sym typeface="Proxima Nova"/>
              </a:rPr>
              <a:t>For a better understanding, the crime dataset covers the last </a:t>
            </a:r>
            <a:r>
              <a:rPr b="1" lang="en-CA">
                <a:latin typeface="Proxima Nova"/>
                <a:ea typeface="Proxima Nova"/>
                <a:cs typeface="Proxima Nova"/>
                <a:sym typeface="Proxima Nova"/>
              </a:rPr>
              <a:t>6 months</a:t>
            </a:r>
            <a:r>
              <a:rPr lang="en-CA">
                <a:latin typeface="Proxima Nova"/>
                <a:ea typeface="Proxima Nova"/>
                <a:cs typeface="Proxima Nova"/>
                <a:sym typeface="Proxima Nova"/>
              </a:rPr>
              <a:t> of </a:t>
            </a:r>
            <a:r>
              <a:rPr b="1" lang="en-CA">
                <a:latin typeface="Proxima Nova"/>
                <a:ea typeface="Proxima Nova"/>
                <a:cs typeface="Proxima Nova"/>
                <a:sym typeface="Proxima Nova"/>
              </a:rPr>
              <a:t>year 2020</a:t>
            </a:r>
            <a:r>
              <a:rPr lang="en-CA">
                <a:latin typeface="Proxima Nova"/>
                <a:ea typeface="Proxima Nova"/>
                <a:cs typeface="Proxima Nova"/>
                <a:sym typeface="Proxima Nova"/>
              </a:rPr>
              <a:t>. The data offers 5 type of criminal activities as seen below. We’ve took the 5 top and </a:t>
            </a:r>
            <a:r>
              <a:rPr lang="en-CA">
                <a:latin typeface="Proxima Nova"/>
                <a:ea typeface="Proxima Nova"/>
                <a:cs typeface="Proxima Nova"/>
                <a:sym typeface="Proxima Nova"/>
              </a:rPr>
              <a:t>bottom active neighborhoods. So far, the correlation with population is </a:t>
            </a:r>
            <a:r>
              <a:rPr b="1" lang="en-CA">
                <a:latin typeface="Proxima Nova"/>
                <a:ea typeface="Proxima Nova"/>
                <a:cs typeface="Proxima Nova"/>
                <a:sym typeface="Proxima Nova"/>
              </a:rPr>
              <a:t>strong</a:t>
            </a:r>
            <a:r>
              <a:rPr lang="en-CA">
                <a:latin typeface="Proxima Nova"/>
                <a:ea typeface="Proxima Nova"/>
                <a:cs typeface="Proxima Nova"/>
                <a:sym typeface="Proxima Nova"/>
              </a:rPr>
              <a:t>. The same was observed with venues and population.</a:t>
            </a:r>
            <a:endParaRPr>
              <a:latin typeface="Proxima Nova"/>
              <a:ea typeface="Proxima Nova"/>
              <a:cs typeface="Proxima Nova"/>
              <a:sym typeface="Proxima Nova"/>
            </a:endParaRPr>
          </a:p>
        </p:txBody>
      </p:sp>
      <p:pic>
        <p:nvPicPr>
          <p:cNvPr id="128" name="Google Shape;128;p24"/>
          <p:cNvPicPr preferRelativeResize="0"/>
          <p:nvPr/>
        </p:nvPicPr>
        <p:blipFill>
          <a:blip r:embed="rId3">
            <a:alphaModFix/>
          </a:blip>
          <a:stretch>
            <a:fillRect/>
          </a:stretch>
        </p:blipFill>
        <p:spPr>
          <a:xfrm>
            <a:off x="247575" y="545125"/>
            <a:ext cx="3459376" cy="1294175"/>
          </a:xfrm>
          <a:prstGeom prst="rect">
            <a:avLst/>
          </a:prstGeom>
          <a:noFill/>
          <a:ln>
            <a:noFill/>
          </a:ln>
        </p:spPr>
      </p:pic>
      <p:pic>
        <p:nvPicPr>
          <p:cNvPr id="129" name="Google Shape;129;p24"/>
          <p:cNvPicPr preferRelativeResize="0"/>
          <p:nvPr/>
        </p:nvPicPr>
        <p:blipFill>
          <a:blip r:embed="rId4">
            <a:alphaModFix/>
          </a:blip>
          <a:stretch>
            <a:fillRect/>
          </a:stretch>
        </p:blipFill>
        <p:spPr>
          <a:xfrm>
            <a:off x="311700" y="1839300"/>
            <a:ext cx="3369705" cy="1294175"/>
          </a:xfrm>
          <a:prstGeom prst="rect">
            <a:avLst/>
          </a:prstGeom>
          <a:noFill/>
          <a:ln>
            <a:noFill/>
          </a:ln>
        </p:spPr>
      </p:pic>
      <p:pic>
        <p:nvPicPr>
          <p:cNvPr id="130" name="Google Shape;130;p24"/>
          <p:cNvPicPr preferRelativeResize="0"/>
          <p:nvPr/>
        </p:nvPicPr>
        <p:blipFill>
          <a:blip r:embed="rId5">
            <a:alphaModFix/>
          </a:blip>
          <a:stretch>
            <a:fillRect/>
          </a:stretch>
        </p:blipFill>
        <p:spPr>
          <a:xfrm>
            <a:off x="3706950" y="2184275"/>
            <a:ext cx="5326776" cy="17991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25"/>
          <p:cNvSpPr txBox="1"/>
          <p:nvPr>
            <p:ph type="title"/>
          </p:nvPr>
        </p:nvSpPr>
        <p:spPr>
          <a:xfrm>
            <a:off x="311700" y="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CA"/>
              <a:t>Clustering</a:t>
            </a:r>
            <a:endParaRPr/>
          </a:p>
        </p:txBody>
      </p:sp>
      <p:pic>
        <p:nvPicPr>
          <p:cNvPr id="136" name="Google Shape;136;p25"/>
          <p:cNvPicPr preferRelativeResize="0"/>
          <p:nvPr/>
        </p:nvPicPr>
        <p:blipFill>
          <a:blip r:embed="rId3">
            <a:alphaModFix/>
          </a:blip>
          <a:stretch>
            <a:fillRect/>
          </a:stretch>
        </p:blipFill>
        <p:spPr>
          <a:xfrm>
            <a:off x="5538449" y="484125"/>
            <a:ext cx="1629765" cy="4527150"/>
          </a:xfrm>
          <a:prstGeom prst="rect">
            <a:avLst/>
          </a:prstGeom>
          <a:noFill/>
          <a:ln>
            <a:noFill/>
          </a:ln>
        </p:spPr>
      </p:pic>
      <p:pic>
        <p:nvPicPr>
          <p:cNvPr id="137" name="Google Shape;137;p25"/>
          <p:cNvPicPr preferRelativeResize="0"/>
          <p:nvPr/>
        </p:nvPicPr>
        <p:blipFill>
          <a:blip r:embed="rId4">
            <a:alphaModFix/>
          </a:blip>
          <a:stretch>
            <a:fillRect/>
          </a:stretch>
        </p:blipFill>
        <p:spPr>
          <a:xfrm>
            <a:off x="311700" y="504325"/>
            <a:ext cx="5059075" cy="4486775"/>
          </a:xfrm>
          <a:prstGeom prst="rect">
            <a:avLst/>
          </a:prstGeom>
          <a:noFill/>
          <a:ln>
            <a:noFill/>
          </a:ln>
        </p:spPr>
      </p:pic>
      <p:sp>
        <p:nvSpPr>
          <p:cNvPr id="138" name="Google Shape;138;p25"/>
          <p:cNvSpPr txBox="1"/>
          <p:nvPr/>
        </p:nvSpPr>
        <p:spPr>
          <a:xfrm>
            <a:off x="7314200" y="2156100"/>
            <a:ext cx="1581600" cy="8313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CA">
                <a:solidFill>
                  <a:srgbClr val="FF0000"/>
                </a:solidFill>
              </a:rPr>
              <a:t>Cluster 0 = Red</a:t>
            </a:r>
            <a:endParaRPr>
              <a:solidFill>
                <a:srgbClr val="FF0000"/>
              </a:solidFill>
            </a:endParaRPr>
          </a:p>
          <a:p>
            <a:pPr indent="0" lvl="0" marL="0" rtl="0" algn="l">
              <a:spcBef>
                <a:spcPts val="0"/>
              </a:spcBef>
              <a:spcAft>
                <a:spcPts val="0"/>
              </a:spcAft>
              <a:buNone/>
            </a:pPr>
            <a:r>
              <a:rPr lang="en-CA">
                <a:solidFill>
                  <a:srgbClr val="3C78D8"/>
                </a:solidFill>
              </a:rPr>
              <a:t>Cluster 1 = Blue</a:t>
            </a:r>
            <a:endParaRPr>
              <a:solidFill>
                <a:srgbClr val="3C78D8"/>
              </a:solidFill>
            </a:endParaRPr>
          </a:p>
          <a:p>
            <a:pPr indent="0" lvl="0" marL="0" rtl="0" algn="l">
              <a:spcBef>
                <a:spcPts val="0"/>
              </a:spcBef>
              <a:spcAft>
                <a:spcPts val="0"/>
              </a:spcAft>
              <a:buNone/>
            </a:pPr>
            <a:r>
              <a:rPr lang="en-CA"/>
              <a:t>Cluster 2 = Black</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CA"/>
              <a:t>Clustering</a:t>
            </a:r>
            <a:endParaRPr/>
          </a:p>
        </p:txBody>
      </p:sp>
      <p:sp>
        <p:nvSpPr>
          <p:cNvPr id="144" name="Google Shape;144;p26"/>
          <p:cNvSpPr txBox="1"/>
          <p:nvPr/>
        </p:nvSpPr>
        <p:spPr>
          <a:xfrm>
            <a:off x="1386200" y="1206400"/>
            <a:ext cx="2741100" cy="169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CA">
                <a:latin typeface="Proxima Nova"/>
                <a:ea typeface="Proxima Nova"/>
                <a:cs typeface="Proxima Nova"/>
                <a:sym typeface="Proxima Nova"/>
              </a:rPr>
              <a:t>As part of the clustering, the optimal # of cluster was 3. The methods was only done on venues data. We can observe similarities between the clustering process and the crime/population features.</a:t>
            </a:r>
            <a:endParaRPr>
              <a:latin typeface="Proxima Nova"/>
              <a:ea typeface="Proxima Nova"/>
              <a:cs typeface="Proxima Nova"/>
              <a:sym typeface="Proxima Nova"/>
            </a:endParaRPr>
          </a:p>
        </p:txBody>
      </p:sp>
      <p:sp>
        <p:nvSpPr>
          <p:cNvPr id="145" name="Google Shape;145;p26"/>
          <p:cNvSpPr txBox="1"/>
          <p:nvPr/>
        </p:nvSpPr>
        <p:spPr>
          <a:xfrm>
            <a:off x="4572000" y="3159100"/>
            <a:ext cx="23958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CA" sz="1000">
                <a:latin typeface="Proxima Nova"/>
                <a:ea typeface="Proxima Nova"/>
                <a:cs typeface="Proxima Nova"/>
                <a:sym typeface="Proxima Nova"/>
              </a:rPr>
              <a:t>Method for cluster optimization with Inertia value.</a:t>
            </a:r>
            <a:endParaRPr i="1" sz="1000">
              <a:latin typeface="Proxima Nova"/>
              <a:ea typeface="Proxima Nova"/>
              <a:cs typeface="Proxima Nova"/>
              <a:sym typeface="Proxima Nova"/>
            </a:endParaRPr>
          </a:p>
        </p:txBody>
      </p:sp>
      <p:pic>
        <p:nvPicPr>
          <p:cNvPr id="146" name="Google Shape;146;p26"/>
          <p:cNvPicPr preferRelativeResize="0"/>
          <p:nvPr/>
        </p:nvPicPr>
        <p:blipFill>
          <a:blip r:embed="rId3">
            <a:alphaModFix/>
          </a:blip>
          <a:stretch>
            <a:fillRect/>
          </a:stretch>
        </p:blipFill>
        <p:spPr>
          <a:xfrm>
            <a:off x="4381775" y="1017725"/>
            <a:ext cx="2776244" cy="19391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CA"/>
              <a:t>Clusters against features</a:t>
            </a:r>
            <a:endParaRPr/>
          </a:p>
        </p:txBody>
      </p:sp>
      <p:sp>
        <p:nvSpPr>
          <p:cNvPr id="152" name="Google Shape;152;p27"/>
          <p:cNvSpPr txBox="1"/>
          <p:nvPr/>
        </p:nvSpPr>
        <p:spPr>
          <a:xfrm>
            <a:off x="311700" y="3571000"/>
            <a:ext cx="87054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CA">
                <a:latin typeface="Proxima Nova"/>
                <a:ea typeface="Proxima Nova"/>
                <a:cs typeface="Proxima Nova"/>
                <a:sym typeface="Proxima Nova"/>
              </a:rPr>
              <a:t>Clusters are based on venues repartition and </a:t>
            </a:r>
            <a:r>
              <a:rPr lang="en-CA">
                <a:latin typeface="Proxima Nova"/>
                <a:ea typeface="Proxima Nova"/>
                <a:cs typeface="Proxima Nova"/>
                <a:sym typeface="Proxima Nova"/>
              </a:rPr>
              <a:t>occurrences. We’ve done so to have it as a baseline of our analysis. Here, we see the boxplots our clusters, covering real estate price average, total crimes and population count. </a:t>
            </a:r>
            <a:r>
              <a:rPr b="1" lang="en-CA">
                <a:latin typeface="Proxima Nova"/>
                <a:ea typeface="Proxima Nova"/>
                <a:cs typeface="Proxima Nova"/>
                <a:sym typeface="Proxima Nova"/>
              </a:rPr>
              <a:t>Observation#1</a:t>
            </a:r>
            <a:r>
              <a:rPr lang="en-CA">
                <a:latin typeface="Proxima Nova"/>
                <a:ea typeface="Proxima Nova"/>
                <a:cs typeface="Proxima Nova"/>
                <a:sym typeface="Proxima Nova"/>
              </a:rPr>
              <a:t> points on a </a:t>
            </a:r>
            <a:r>
              <a:rPr b="1" lang="en-CA">
                <a:latin typeface="Proxima Nova"/>
                <a:ea typeface="Proxima Nova"/>
                <a:cs typeface="Proxima Nova"/>
                <a:sym typeface="Proxima Nova"/>
              </a:rPr>
              <a:t>low and close repartition</a:t>
            </a:r>
            <a:r>
              <a:rPr lang="en-CA">
                <a:latin typeface="Proxima Nova"/>
                <a:ea typeface="Proxima Nova"/>
                <a:cs typeface="Proxima Nova"/>
                <a:sym typeface="Proxima Nova"/>
              </a:rPr>
              <a:t> of real estate prices within the </a:t>
            </a:r>
            <a:r>
              <a:rPr b="1" lang="en-CA">
                <a:latin typeface="Proxima Nova"/>
                <a:ea typeface="Proxima Nova"/>
                <a:cs typeface="Proxima Nova"/>
                <a:sym typeface="Proxima Nova"/>
              </a:rPr>
              <a:t>cluster 2</a:t>
            </a:r>
            <a:r>
              <a:rPr lang="en-CA">
                <a:latin typeface="Proxima Nova"/>
                <a:ea typeface="Proxima Nova"/>
                <a:cs typeface="Proxima Nova"/>
                <a:sym typeface="Proxima Nova"/>
              </a:rPr>
              <a:t>. </a:t>
            </a:r>
            <a:r>
              <a:rPr b="1" lang="en-CA">
                <a:latin typeface="Proxima Nova"/>
                <a:ea typeface="Proxima Nova"/>
                <a:cs typeface="Proxima Nova"/>
                <a:sym typeface="Proxima Nova"/>
              </a:rPr>
              <a:t>Observation#2 </a:t>
            </a:r>
            <a:r>
              <a:rPr lang="en-CA">
                <a:latin typeface="Proxima Nova"/>
                <a:ea typeface="Proxima Nova"/>
                <a:cs typeface="Proxima Nova"/>
                <a:sym typeface="Proxima Nova"/>
              </a:rPr>
              <a:t>points out on a low and fairly spreaded crimes counts across </a:t>
            </a:r>
            <a:r>
              <a:rPr b="1" lang="en-CA">
                <a:latin typeface="Proxima Nova"/>
                <a:ea typeface="Proxima Nova"/>
                <a:cs typeface="Proxima Nova"/>
                <a:sym typeface="Proxima Nova"/>
              </a:rPr>
              <a:t>cluster1</a:t>
            </a:r>
            <a:r>
              <a:rPr lang="en-CA">
                <a:latin typeface="Proxima Nova"/>
                <a:ea typeface="Proxima Nova"/>
                <a:cs typeface="Proxima Nova"/>
                <a:sym typeface="Proxima Nova"/>
              </a:rPr>
              <a:t>(a few exceptions). </a:t>
            </a:r>
            <a:r>
              <a:rPr b="1" lang="en-CA">
                <a:latin typeface="Proxima Nova"/>
                <a:ea typeface="Proxima Nova"/>
                <a:cs typeface="Proxima Nova"/>
                <a:sym typeface="Proxima Nova"/>
              </a:rPr>
              <a:t>Observation#3 </a:t>
            </a:r>
            <a:r>
              <a:rPr lang="en-CA">
                <a:latin typeface="Proxima Nova"/>
                <a:ea typeface="Proxima Nova"/>
                <a:cs typeface="Proxima Nova"/>
                <a:sym typeface="Proxima Nova"/>
              </a:rPr>
              <a:t>analyze the correlation between population and crimes which are seeing less through our clustering.</a:t>
            </a:r>
            <a:endParaRPr>
              <a:latin typeface="Proxima Nova"/>
              <a:ea typeface="Proxima Nova"/>
              <a:cs typeface="Proxima Nova"/>
              <a:sym typeface="Proxima Nova"/>
            </a:endParaRPr>
          </a:p>
        </p:txBody>
      </p:sp>
      <p:pic>
        <p:nvPicPr>
          <p:cNvPr id="153" name="Google Shape;153;p27"/>
          <p:cNvPicPr preferRelativeResize="0"/>
          <p:nvPr/>
        </p:nvPicPr>
        <p:blipFill rotWithShape="1">
          <a:blip r:embed="rId3">
            <a:alphaModFix/>
          </a:blip>
          <a:srcRect b="0" l="0" r="0" t="1136"/>
          <a:stretch/>
        </p:blipFill>
        <p:spPr>
          <a:xfrm>
            <a:off x="0" y="1106700"/>
            <a:ext cx="3010125" cy="2355550"/>
          </a:xfrm>
          <a:prstGeom prst="rect">
            <a:avLst/>
          </a:prstGeom>
          <a:noFill/>
          <a:ln>
            <a:noFill/>
          </a:ln>
        </p:spPr>
      </p:pic>
      <p:pic>
        <p:nvPicPr>
          <p:cNvPr id="154" name="Google Shape;154;p27"/>
          <p:cNvPicPr preferRelativeResize="0"/>
          <p:nvPr/>
        </p:nvPicPr>
        <p:blipFill>
          <a:blip r:embed="rId4">
            <a:alphaModFix/>
          </a:blip>
          <a:stretch>
            <a:fillRect/>
          </a:stretch>
        </p:blipFill>
        <p:spPr>
          <a:xfrm>
            <a:off x="2973875" y="1170125"/>
            <a:ext cx="3134250" cy="2355550"/>
          </a:xfrm>
          <a:prstGeom prst="rect">
            <a:avLst/>
          </a:prstGeom>
          <a:noFill/>
          <a:ln>
            <a:noFill/>
          </a:ln>
        </p:spPr>
      </p:pic>
      <p:pic>
        <p:nvPicPr>
          <p:cNvPr id="155" name="Google Shape;155;p27"/>
          <p:cNvPicPr preferRelativeResize="0"/>
          <p:nvPr/>
        </p:nvPicPr>
        <p:blipFill>
          <a:blip r:embed="rId5">
            <a:alphaModFix/>
          </a:blip>
          <a:stretch>
            <a:fillRect/>
          </a:stretch>
        </p:blipFill>
        <p:spPr>
          <a:xfrm>
            <a:off x="6108125" y="1170125"/>
            <a:ext cx="3010125" cy="2185344"/>
          </a:xfrm>
          <a:prstGeom prst="rect">
            <a:avLst/>
          </a:prstGeom>
          <a:noFill/>
          <a:ln>
            <a:noFill/>
          </a:ln>
        </p:spPr>
      </p:pic>
      <p:sp>
        <p:nvSpPr>
          <p:cNvPr id="156" name="Google Shape;156;p27"/>
          <p:cNvSpPr txBox="1"/>
          <p:nvPr/>
        </p:nvSpPr>
        <p:spPr>
          <a:xfrm>
            <a:off x="2755300" y="2442575"/>
            <a:ext cx="299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CA"/>
              <a:t>1</a:t>
            </a:r>
            <a:endParaRPr b="1"/>
          </a:p>
        </p:txBody>
      </p:sp>
      <p:sp>
        <p:nvSpPr>
          <p:cNvPr id="157" name="Google Shape;157;p27"/>
          <p:cNvSpPr txBox="1"/>
          <p:nvPr/>
        </p:nvSpPr>
        <p:spPr>
          <a:xfrm>
            <a:off x="4126725" y="2914475"/>
            <a:ext cx="299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CA"/>
              <a:t>2</a:t>
            </a:r>
            <a:endParaRPr b="1"/>
          </a:p>
        </p:txBody>
      </p:sp>
      <p:sp>
        <p:nvSpPr>
          <p:cNvPr id="158" name="Google Shape;158;p27"/>
          <p:cNvSpPr txBox="1"/>
          <p:nvPr/>
        </p:nvSpPr>
        <p:spPr>
          <a:xfrm>
            <a:off x="6567625" y="1170125"/>
            <a:ext cx="299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CA"/>
              <a:t>3</a:t>
            </a:r>
            <a:endParaRPr b="1"/>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8"/>
          <p:cNvSpPr txBox="1"/>
          <p:nvPr>
            <p:ph type="title"/>
          </p:nvPr>
        </p:nvSpPr>
        <p:spPr>
          <a:xfrm>
            <a:off x="344250" y="598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CA"/>
              <a:t>Conclusion</a:t>
            </a:r>
            <a:endParaRPr/>
          </a:p>
        </p:txBody>
      </p:sp>
      <p:sp>
        <p:nvSpPr>
          <p:cNvPr id="164" name="Google Shape;164;p28"/>
          <p:cNvSpPr txBox="1"/>
          <p:nvPr/>
        </p:nvSpPr>
        <p:spPr>
          <a:xfrm>
            <a:off x="444750" y="525825"/>
            <a:ext cx="8346900" cy="50796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Clr>
                <a:schemeClr val="dk1"/>
              </a:buClr>
              <a:buSzPts val="1100"/>
              <a:buFont typeface="Arial"/>
              <a:buNone/>
            </a:pPr>
            <a:r>
              <a:rPr lang="en-CA" sz="1200">
                <a:solidFill>
                  <a:schemeClr val="dk1"/>
                </a:solidFill>
                <a:latin typeface="Proxima Nova"/>
                <a:ea typeface="Proxima Nova"/>
                <a:cs typeface="Proxima Nova"/>
                <a:sym typeface="Proxima Nova"/>
              </a:rPr>
              <a:t>The analysis we’ve done observed multiple correlations and possible trade-offs required when selecting a neighborhood or even a cluster(of neighborhoods).</a:t>
            </a:r>
            <a:endParaRPr sz="1200">
              <a:solidFill>
                <a:schemeClr val="dk1"/>
              </a:solidFill>
              <a:latin typeface="Proxima Nova"/>
              <a:ea typeface="Proxima Nova"/>
              <a:cs typeface="Proxima Nova"/>
              <a:sym typeface="Proxima Nova"/>
            </a:endParaRPr>
          </a:p>
          <a:p>
            <a:pPr indent="0" lvl="0" marL="0" rtl="0" algn="just">
              <a:spcBef>
                <a:spcPts val="0"/>
              </a:spcBef>
              <a:spcAft>
                <a:spcPts val="0"/>
              </a:spcAft>
              <a:buClr>
                <a:schemeClr val="dk1"/>
              </a:buClr>
              <a:buSzPts val="1100"/>
              <a:buFont typeface="Arial"/>
              <a:buNone/>
            </a:pPr>
            <a:r>
              <a:t/>
            </a:r>
            <a:endParaRPr sz="1200">
              <a:solidFill>
                <a:schemeClr val="dk1"/>
              </a:solidFill>
              <a:latin typeface="Proxima Nova"/>
              <a:ea typeface="Proxima Nova"/>
              <a:cs typeface="Proxima Nova"/>
              <a:sym typeface="Proxima Nova"/>
            </a:endParaRPr>
          </a:p>
          <a:p>
            <a:pPr indent="0" lvl="0" marL="0" rtl="0" algn="just">
              <a:spcBef>
                <a:spcPts val="0"/>
              </a:spcBef>
              <a:spcAft>
                <a:spcPts val="0"/>
              </a:spcAft>
              <a:buClr>
                <a:schemeClr val="dk1"/>
              </a:buClr>
              <a:buSzPts val="1100"/>
              <a:buFont typeface="Arial"/>
              <a:buNone/>
            </a:pPr>
            <a:r>
              <a:rPr lang="en-CA" sz="1200">
                <a:solidFill>
                  <a:schemeClr val="dk1"/>
                </a:solidFill>
                <a:latin typeface="Proxima Nova"/>
                <a:ea typeface="Proxima Nova"/>
                <a:cs typeface="Proxima Nova"/>
                <a:sym typeface="Proxima Nova"/>
              </a:rPr>
              <a:t>We’ve observed a clustering excessively relative to the proximity of the neighborhoods. This is explained by the same venues listed per Neighborhoods since they are within a certain radius. This is a good thing to leverage the proximity as part of our clustering. Definitely applicable for our </a:t>
            </a:r>
            <a:r>
              <a:rPr b="1" lang="en-CA" sz="1200">
                <a:solidFill>
                  <a:srgbClr val="FF0000"/>
                </a:solidFill>
                <a:latin typeface="Proxima Nova"/>
                <a:ea typeface="Proxima Nova"/>
                <a:cs typeface="Proxima Nova"/>
                <a:sym typeface="Proxima Nova"/>
              </a:rPr>
              <a:t>Cluster#0</a:t>
            </a:r>
            <a:r>
              <a:rPr lang="en-CA" sz="1200">
                <a:solidFill>
                  <a:schemeClr val="dk1"/>
                </a:solidFill>
                <a:latin typeface="Proxima Nova"/>
                <a:ea typeface="Proxima Nova"/>
                <a:cs typeface="Proxima Nova"/>
                <a:sym typeface="Proxima Nova"/>
              </a:rPr>
              <a:t>, the other clusters are segmented either in 2 or 3 groups.</a:t>
            </a:r>
            <a:endParaRPr sz="1200">
              <a:solidFill>
                <a:schemeClr val="dk1"/>
              </a:solidFill>
              <a:latin typeface="Proxima Nova"/>
              <a:ea typeface="Proxima Nova"/>
              <a:cs typeface="Proxima Nova"/>
              <a:sym typeface="Proxima Nova"/>
            </a:endParaRPr>
          </a:p>
          <a:p>
            <a:pPr indent="0" lvl="0" marL="0" rtl="0" algn="just">
              <a:spcBef>
                <a:spcPts val="0"/>
              </a:spcBef>
              <a:spcAft>
                <a:spcPts val="0"/>
              </a:spcAft>
              <a:buClr>
                <a:schemeClr val="dk1"/>
              </a:buClr>
              <a:buSzPts val="1100"/>
              <a:buFont typeface="Arial"/>
              <a:buNone/>
            </a:pPr>
            <a:r>
              <a:t/>
            </a:r>
            <a:endParaRPr sz="1200">
              <a:solidFill>
                <a:schemeClr val="dk1"/>
              </a:solidFill>
              <a:latin typeface="Proxima Nova"/>
              <a:ea typeface="Proxima Nova"/>
              <a:cs typeface="Proxima Nova"/>
              <a:sym typeface="Proxima Nova"/>
            </a:endParaRPr>
          </a:p>
          <a:p>
            <a:pPr indent="0" lvl="0" marL="0" rtl="0" algn="just">
              <a:spcBef>
                <a:spcPts val="0"/>
              </a:spcBef>
              <a:spcAft>
                <a:spcPts val="0"/>
              </a:spcAft>
              <a:buClr>
                <a:schemeClr val="dk1"/>
              </a:buClr>
              <a:buSzPts val="1100"/>
              <a:buFont typeface="Arial"/>
              <a:buNone/>
            </a:pPr>
            <a:r>
              <a:rPr lang="en-CA" sz="1200">
                <a:solidFill>
                  <a:schemeClr val="dk1"/>
                </a:solidFill>
                <a:latin typeface="Proxima Nova"/>
                <a:ea typeface="Proxima Nova"/>
                <a:cs typeface="Proxima Nova"/>
                <a:sym typeface="Proxima Nova"/>
              </a:rPr>
              <a:t>As low cost option, anywhere within </a:t>
            </a:r>
            <a:r>
              <a:rPr b="1" lang="en-CA" sz="1200">
                <a:solidFill>
                  <a:schemeClr val="dk1"/>
                </a:solidFill>
                <a:latin typeface="Proxima Nova"/>
                <a:ea typeface="Proxima Nova"/>
                <a:cs typeface="Proxima Nova"/>
                <a:sym typeface="Proxima Nova"/>
              </a:rPr>
              <a:t>Cluster#2</a:t>
            </a:r>
            <a:r>
              <a:rPr lang="en-CA" sz="1200">
                <a:solidFill>
                  <a:schemeClr val="dk1"/>
                </a:solidFill>
                <a:latin typeface="Proxima Nova"/>
                <a:ea typeface="Proxima Nova"/>
                <a:cs typeface="Proxima Nova"/>
                <a:sym typeface="Proxima Nova"/>
              </a:rPr>
              <a:t> is cheap and well surrounded by various venues. While this same cluster occupies a range of criminal activities, Beaconsfield is the neighborhood with the least. </a:t>
            </a:r>
            <a:endParaRPr sz="1200">
              <a:solidFill>
                <a:schemeClr val="dk1"/>
              </a:solidFill>
              <a:latin typeface="Proxima Nova"/>
              <a:ea typeface="Proxima Nova"/>
              <a:cs typeface="Proxima Nova"/>
              <a:sym typeface="Proxima Nova"/>
            </a:endParaRPr>
          </a:p>
          <a:p>
            <a:pPr indent="0" lvl="0" marL="0" rtl="0" algn="just">
              <a:spcBef>
                <a:spcPts val="0"/>
              </a:spcBef>
              <a:spcAft>
                <a:spcPts val="0"/>
              </a:spcAft>
              <a:buClr>
                <a:schemeClr val="dk1"/>
              </a:buClr>
              <a:buSzPts val="1100"/>
              <a:buFont typeface="Arial"/>
              <a:buNone/>
            </a:pPr>
            <a:r>
              <a:t/>
            </a:r>
            <a:endParaRPr sz="1200">
              <a:solidFill>
                <a:schemeClr val="dk1"/>
              </a:solidFill>
              <a:latin typeface="Proxima Nova"/>
              <a:ea typeface="Proxima Nova"/>
              <a:cs typeface="Proxima Nova"/>
              <a:sym typeface="Proxima Nova"/>
            </a:endParaRPr>
          </a:p>
          <a:p>
            <a:pPr indent="0" lvl="0" marL="0" rtl="0" algn="just">
              <a:spcBef>
                <a:spcPts val="0"/>
              </a:spcBef>
              <a:spcAft>
                <a:spcPts val="0"/>
              </a:spcAft>
              <a:buClr>
                <a:schemeClr val="dk1"/>
              </a:buClr>
              <a:buSzPts val="1100"/>
              <a:buFont typeface="Arial"/>
              <a:buNone/>
            </a:pPr>
            <a:r>
              <a:rPr lang="en-CA" sz="1200">
                <a:solidFill>
                  <a:schemeClr val="dk1"/>
                </a:solidFill>
                <a:latin typeface="Proxima Nova"/>
                <a:ea typeface="Proxima Nova"/>
                <a:cs typeface="Proxima Nova"/>
                <a:sym typeface="Proxima Nova"/>
              </a:rPr>
              <a:t>Westmount identified as part of </a:t>
            </a:r>
            <a:r>
              <a:rPr b="1" lang="en-CA" sz="1200">
                <a:solidFill>
                  <a:srgbClr val="FF0000"/>
                </a:solidFill>
                <a:latin typeface="Proxima Nova"/>
                <a:ea typeface="Proxima Nova"/>
                <a:cs typeface="Proxima Nova"/>
                <a:sym typeface="Proxima Nova"/>
              </a:rPr>
              <a:t>Cluster#0</a:t>
            </a:r>
            <a:r>
              <a:rPr lang="en-CA" sz="1200">
                <a:solidFill>
                  <a:schemeClr val="dk1"/>
                </a:solidFill>
                <a:latin typeface="Proxima Nova"/>
                <a:ea typeface="Proxima Nova"/>
                <a:cs typeface="Proxima Nova"/>
                <a:sym typeface="Proxima Nova"/>
              </a:rPr>
              <a:t> makes the difference with an average real estate cost near 1.5 million. The cluster has a median barely reaching the semi million. The criminality within the cluster is also low for having a median below 100 criminal activities within 6 months (note with a few exceptional neighborhoods).</a:t>
            </a:r>
            <a:endParaRPr sz="1200">
              <a:solidFill>
                <a:schemeClr val="dk1"/>
              </a:solidFill>
              <a:latin typeface="Proxima Nova"/>
              <a:ea typeface="Proxima Nova"/>
              <a:cs typeface="Proxima Nova"/>
              <a:sym typeface="Proxima Nova"/>
            </a:endParaRPr>
          </a:p>
          <a:p>
            <a:pPr indent="0" lvl="0" marL="0" rtl="0" algn="just">
              <a:spcBef>
                <a:spcPts val="0"/>
              </a:spcBef>
              <a:spcAft>
                <a:spcPts val="0"/>
              </a:spcAft>
              <a:buClr>
                <a:schemeClr val="dk1"/>
              </a:buClr>
              <a:buSzPts val="1100"/>
              <a:buFont typeface="Arial"/>
              <a:buNone/>
            </a:pPr>
            <a:r>
              <a:t/>
            </a:r>
            <a:endParaRPr sz="1200">
              <a:solidFill>
                <a:schemeClr val="dk1"/>
              </a:solidFill>
              <a:latin typeface="Proxima Nova"/>
              <a:ea typeface="Proxima Nova"/>
              <a:cs typeface="Proxima Nova"/>
              <a:sym typeface="Proxima Nova"/>
            </a:endParaRPr>
          </a:p>
          <a:p>
            <a:pPr indent="0" lvl="0" marL="0" rtl="0" algn="just">
              <a:spcBef>
                <a:spcPts val="0"/>
              </a:spcBef>
              <a:spcAft>
                <a:spcPts val="0"/>
              </a:spcAft>
              <a:buClr>
                <a:schemeClr val="dk1"/>
              </a:buClr>
              <a:buSzPts val="1100"/>
              <a:buFont typeface="Arial"/>
              <a:buNone/>
            </a:pPr>
            <a:r>
              <a:rPr lang="en-CA" sz="1200">
                <a:solidFill>
                  <a:schemeClr val="dk1"/>
                </a:solidFill>
                <a:latin typeface="Proxima Nova"/>
                <a:ea typeface="Proxima Nova"/>
                <a:cs typeface="Proxima Nova"/>
                <a:sym typeface="Proxima Nova"/>
              </a:rPr>
              <a:t>What about </a:t>
            </a:r>
            <a:r>
              <a:rPr b="1" lang="en-CA" sz="1200">
                <a:solidFill>
                  <a:srgbClr val="3C78D8"/>
                </a:solidFill>
                <a:latin typeface="Proxima Nova"/>
                <a:ea typeface="Proxima Nova"/>
                <a:cs typeface="Proxima Nova"/>
                <a:sym typeface="Proxima Nova"/>
              </a:rPr>
              <a:t>Cluster#1</a:t>
            </a:r>
            <a:r>
              <a:rPr lang="en-CA" sz="1200">
                <a:solidFill>
                  <a:schemeClr val="dk1"/>
                </a:solidFill>
                <a:latin typeface="Proxima Nova"/>
                <a:ea typeface="Proxima Nova"/>
                <a:cs typeface="Proxima Nova"/>
                <a:sym typeface="Proxima Nova"/>
              </a:rPr>
              <a:t> ? Well… It is a cluster which obviously regroups neighborhoods with varied venues(Café/Coffee Shops, restaurants and other convenience stores). However, the neighborhoods from the west island are not sharing the same criminal records compared to the others. As an example, Baie d’Urfe, Senneville, Sainte-Anne de Bellevue are the neighborhoods with the least criminal activities.</a:t>
            </a:r>
            <a:endParaRPr sz="1200">
              <a:solidFill>
                <a:schemeClr val="dk1"/>
              </a:solidFill>
              <a:latin typeface="Proxima Nova"/>
              <a:ea typeface="Proxima Nova"/>
              <a:cs typeface="Proxima Nova"/>
              <a:sym typeface="Proxima Nova"/>
            </a:endParaRPr>
          </a:p>
          <a:p>
            <a:pPr indent="0" lvl="0" marL="0" rtl="0" algn="just">
              <a:spcBef>
                <a:spcPts val="0"/>
              </a:spcBef>
              <a:spcAft>
                <a:spcPts val="0"/>
              </a:spcAft>
              <a:buClr>
                <a:schemeClr val="dk1"/>
              </a:buClr>
              <a:buSzPts val="1100"/>
              <a:buFont typeface="Arial"/>
              <a:buNone/>
            </a:pPr>
            <a:r>
              <a:t/>
            </a:r>
            <a:endParaRPr sz="1200">
              <a:solidFill>
                <a:schemeClr val="dk1"/>
              </a:solidFill>
              <a:latin typeface="Proxima Nova"/>
              <a:ea typeface="Proxima Nova"/>
              <a:cs typeface="Proxima Nova"/>
              <a:sym typeface="Proxima Nova"/>
            </a:endParaRPr>
          </a:p>
          <a:p>
            <a:pPr indent="0" lvl="0" marL="0" rtl="0" algn="just">
              <a:spcBef>
                <a:spcPts val="0"/>
              </a:spcBef>
              <a:spcAft>
                <a:spcPts val="0"/>
              </a:spcAft>
              <a:buClr>
                <a:schemeClr val="dk1"/>
              </a:buClr>
              <a:buSzPts val="1100"/>
              <a:buFont typeface="Arial"/>
              <a:buNone/>
            </a:pPr>
            <a:r>
              <a:rPr lang="en-CA" sz="1200">
                <a:solidFill>
                  <a:schemeClr val="dk1"/>
                </a:solidFill>
                <a:latin typeface="Proxima Nova"/>
                <a:ea typeface="Proxima Nova"/>
                <a:cs typeface="Proxima Nova"/>
                <a:sym typeface="Proxima Nova"/>
              </a:rPr>
              <a:t>As a result, our clustering process helped on grouping neighborhoods similar in terms of venues and we’ve used the boxploting on verifying the pattern with our other datasets. The decision is yours and depends on how much you can afford and how much you rate the risk of criminality within the neighborhood. </a:t>
            </a:r>
            <a:endParaRPr sz="1200">
              <a:latin typeface="Proxima Nova"/>
              <a:ea typeface="Proxima Nova"/>
              <a:cs typeface="Proxima Nova"/>
              <a:sym typeface="Proxima Nova"/>
            </a:endParaRPr>
          </a:p>
          <a:p>
            <a:pPr indent="0" lvl="0" marL="0" rtl="0" algn="just">
              <a:spcBef>
                <a:spcPts val="0"/>
              </a:spcBef>
              <a:spcAft>
                <a:spcPts val="0"/>
              </a:spcAft>
              <a:buNone/>
            </a:pPr>
            <a:r>
              <a:t/>
            </a:r>
            <a:endParaRPr sz="1200">
              <a:solidFill>
                <a:schemeClr val="dk1"/>
              </a:solidFill>
              <a:latin typeface="Proxima Nova"/>
              <a:ea typeface="Proxima Nova"/>
              <a:cs typeface="Proxima Nova"/>
              <a:sym typeface="Proxima Nova"/>
            </a:endParaRPr>
          </a:p>
          <a:p>
            <a:pPr indent="0" lvl="0" marL="0" rtl="0" algn="just">
              <a:spcBef>
                <a:spcPts val="0"/>
              </a:spcBef>
              <a:spcAft>
                <a:spcPts val="0"/>
              </a:spcAft>
              <a:buNone/>
            </a:pPr>
            <a:r>
              <a:t/>
            </a:r>
            <a:endParaRPr>
              <a:latin typeface="Proxima Nova"/>
              <a:ea typeface="Proxima Nova"/>
              <a:cs typeface="Proxima Nova"/>
              <a:sym typeface="Proxima Nova"/>
            </a:endParaRPr>
          </a:p>
          <a:p>
            <a:pPr indent="0" lvl="0" marL="0" rtl="0" algn="just">
              <a:spcBef>
                <a:spcPts val="0"/>
              </a:spcBef>
              <a:spcAft>
                <a:spcPts val="0"/>
              </a:spcAft>
              <a:buNone/>
            </a:pPr>
            <a:r>
              <a:t/>
            </a:r>
            <a:endParaRPr>
              <a:latin typeface="Proxima Nova"/>
              <a:ea typeface="Proxima Nova"/>
              <a:cs typeface="Proxima Nova"/>
              <a:sym typeface="Proxima Nova"/>
            </a:endParaRPr>
          </a:p>
          <a:p>
            <a:pPr indent="0" lvl="0" marL="0" rtl="0" algn="just">
              <a:spcBef>
                <a:spcPts val="0"/>
              </a:spcBef>
              <a:spcAft>
                <a:spcPts val="0"/>
              </a:spcAft>
              <a:buNone/>
            </a:pPr>
            <a:r>
              <a:t/>
            </a:r>
            <a:endParaRPr>
              <a:latin typeface="Proxima Nova"/>
              <a:ea typeface="Proxima Nova"/>
              <a:cs typeface="Proxima Nova"/>
              <a:sym typeface="Proxima Nova"/>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 name="Shape 60"/>
        <p:cNvGrpSpPr/>
        <p:nvPr/>
      </p:nvGrpSpPr>
      <p:grpSpPr>
        <a:xfrm>
          <a:off x="0" y="0"/>
          <a:ext cx="0" cy="0"/>
          <a:chOff x="0" y="0"/>
          <a:chExt cx="0" cy="0"/>
        </a:xfrm>
      </p:grpSpPr>
      <p:sp>
        <p:nvSpPr>
          <p:cNvPr id="61" name="Google Shape;61;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CA"/>
              <a:t>Selecting the right place to live in Montreal</a:t>
            </a:r>
            <a:endParaRPr/>
          </a:p>
        </p:txBody>
      </p:sp>
      <p:sp>
        <p:nvSpPr>
          <p:cNvPr id="62" name="Google Shape;62;p1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lnSpc>
                <a:spcPct val="150000"/>
              </a:lnSpc>
              <a:spcBef>
                <a:spcPts val="0"/>
              </a:spcBef>
              <a:spcAft>
                <a:spcPts val="0"/>
              </a:spcAft>
              <a:buSzPts val="1800"/>
              <a:buChar char="●"/>
            </a:pPr>
            <a:r>
              <a:rPr lang="en-CA"/>
              <a:t>Live near venues that fit our preferences. The variety of venues tend to likely be where the population is </a:t>
            </a:r>
            <a:r>
              <a:rPr b="1" lang="en-CA"/>
              <a:t>more dense</a:t>
            </a:r>
            <a:r>
              <a:rPr lang="en-CA"/>
              <a:t>.</a:t>
            </a:r>
            <a:endParaRPr/>
          </a:p>
          <a:p>
            <a:pPr indent="-342900" lvl="0" marL="457200" rtl="0" algn="l">
              <a:lnSpc>
                <a:spcPct val="150000"/>
              </a:lnSpc>
              <a:spcBef>
                <a:spcPts val="0"/>
              </a:spcBef>
              <a:spcAft>
                <a:spcPts val="0"/>
              </a:spcAft>
              <a:buSzPts val="1800"/>
              <a:buChar char="●"/>
            </a:pPr>
            <a:r>
              <a:rPr lang="en-CA"/>
              <a:t>Find a peaceful place to live, with the </a:t>
            </a:r>
            <a:r>
              <a:rPr lang="en-CA"/>
              <a:t>least </a:t>
            </a:r>
            <a:r>
              <a:rPr lang="en-CA"/>
              <a:t>criminality. </a:t>
            </a:r>
            <a:r>
              <a:rPr b="1" lang="en-CA"/>
              <a:t>Least </a:t>
            </a:r>
            <a:r>
              <a:rPr lang="en-CA"/>
              <a:t>populated neighborhoods have </a:t>
            </a:r>
            <a:r>
              <a:rPr b="1" lang="en-CA"/>
              <a:t>less </a:t>
            </a:r>
            <a:r>
              <a:rPr lang="en-CA"/>
              <a:t>criminality.</a:t>
            </a:r>
            <a:endParaRPr/>
          </a:p>
          <a:p>
            <a:pPr indent="-342900" lvl="0" marL="457200" rtl="0" algn="l">
              <a:lnSpc>
                <a:spcPct val="150000"/>
              </a:lnSpc>
              <a:spcBef>
                <a:spcPts val="0"/>
              </a:spcBef>
              <a:spcAft>
                <a:spcPts val="0"/>
              </a:spcAft>
              <a:buSzPts val="1800"/>
              <a:buChar char="●"/>
            </a:pPr>
            <a:r>
              <a:rPr lang="en-CA"/>
              <a:t>Be able to afford where you want to live. Westmount and surroundings are </a:t>
            </a:r>
            <a:r>
              <a:rPr b="1" lang="en-CA"/>
              <a:t>more likely</a:t>
            </a:r>
            <a:r>
              <a:rPr lang="en-CA"/>
              <a:t> to be </a:t>
            </a:r>
            <a:r>
              <a:rPr b="1" lang="en-CA"/>
              <a:t>expensive </a:t>
            </a:r>
            <a:r>
              <a:rPr lang="en-CA"/>
              <a:t>while being in the middle of everything(rich amount of restaurants and other venues). Spots in the west island are also </a:t>
            </a:r>
            <a:r>
              <a:rPr b="1" lang="en-CA"/>
              <a:t>pricey </a:t>
            </a:r>
            <a:r>
              <a:rPr lang="en-CA"/>
              <a:t>but </a:t>
            </a:r>
            <a:r>
              <a:rPr b="1" lang="en-CA"/>
              <a:t>less </a:t>
            </a:r>
            <a:r>
              <a:rPr lang="en-CA"/>
              <a:t>populated and have </a:t>
            </a:r>
            <a:r>
              <a:rPr b="1" lang="en-CA"/>
              <a:t>less </a:t>
            </a:r>
            <a:r>
              <a:rPr lang="en-CA"/>
              <a:t>accessibility to services.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p1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92500" lnSpcReduction="20000"/>
          </a:bodyPr>
          <a:lstStyle/>
          <a:p>
            <a:pPr indent="-334327" lvl="0" marL="457200" rtl="0" algn="l">
              <a:lnSpc>
                <a:spcPct val="150000"/>
              </a:lnSpc>
              <a:spcBef>
                <a:spcPts val="0"/>
              </a:spcBef>
              <a:spcAft>
                <a:spcPts val="0"/>
              </a:spcAft>
              <a:buSzPct val="100000"/>
              <a:buChar char="●"/>
            </a:pPr>
            <a:r>
              <a:rPr lang="en-CA"/>
              <a:t>The set of data required for this analysis covers boroughs details pulled from </a:t>
            </a:r>
            <a:r>
              <a:rPr b="1" lang="en-CA" u="sng">
                <a:solidFill>
                  <a:schemeClr val="hlink"/>
                </a:solidFill>
                <a:hlinkClick r:id="rId3"/>
              </a:rPr>
              <a:t>Wikipedia</a:t>
            </a:r>
            <a:r>
              <a:rPr lang="en-CA"/>
              <a:t> </a:t>
            </a:r>
            <a:r>
              <a:rPr lang="en-CA"/>
              <a:t>and the </a:t>
            </a:r>
            <a:r>
              <a:rPr b="1" lang="en-CA" u="sng">
                <a:solidFill>
                  <a:schemeClr val="hlink"/>
                </a:solidFill>
                <a:hlinkClick r:id="rId4"/>
              </a:rPr>
              <a:t>jmacman12.carto.com</a:t>
            </a:r>
            <a:r>
              <a:rPr lang="en-CA"/>
              <a:t> website(geojson).</a:t>
            </a:r>
            <a:endParaRPr/>
          </a:p>
          <a:p>
            <a:pPr indent="-334327" lvl="0" marL="457200" rtl="0" algn="l">
              <a:lnSpc>
                <a:spcPct val="150000"/>
              </a:lnSpc>
              <a:spcBef>
                <a:spcPts val="0"/>
              </a:spcBef>
              <a:spcAft>
                <a:spcPts val="0"/>
              </a:spcAft>
              <a:buSzPct val="100000"/>
              <a:buChar char="●"/>
            </a:pPr>
            <a:r>
              <a:rPr lang="en-CA"/>
              <a:t>Venues per neighborhoods are gathered from </a:t>
            </a:r>
            <a:r>
              <a:rPr b="1" lang="en-CA" u="sng">
                <a:solidFill>
                  <a:schemeClr val="hlink"/>
                </a:solidFill>
                <a:hlinkClick r:id="rId5"/>
              </a:rPr>
              <a:t>Foursquare API</a:t>
            </a:r>
            <a:r>
              <a:rPr lang="en-CA"/>
              <a:t>.</a:t>
            </a:r>
            <a:r>
              <a:rPr lang="en-CA"/>
              <a:t> We will request the data within a </a:t>
            </a:r>
            <a:r>
              <a:rPr lang="en-CA"/>
              <a:t>predefined</a:t>
            </a:r>
            <a:r>
              <a:rPr lang="en-CA"/>
              <a:t> radius for each neighborhood.</a:t>
            </a:r>
            <a:endParaRPr/>
          </a:p>
          <a:p>
            <a:pPr indent="-334327" lvl="0" marL="457200" rtl="0" algn="l">
              <a:lnSpc>
                <a:spcPct val="150000"/>
              </a:lnSpc>
              <a:spcBef>
                <a:spcPts val="0"/>
              </a:spcBef>
              <a:spcAft>
                <a:spcPts val="0"/>
              </a:spcAft>
              <a:buSzPct val="100000"/>
              <a:buChar char="●"/>
            </a:pPr>
            <a:r>
              <a:rPr lang="en-CA"/>
              <a:t>Criminality data from </a:t>
            </a:r>
            <a:r>
              <a:rPr b="1" lang="en-CA" u="sng">
                <a:solidFill>
                  <a:schemeClr val="hlink"/>
                </a:solidFill>
                <a:hlinkClick r:id="rId6"/>
              </a:rPr>
              <a:t>donnees.montreal.ca/ville-de-montreal/actes-criminels</a:t>
            </a:r>
            <a:r>
              <a:rPr b="1" lang="en-CA"/>
              <a:t> </a:t>
            </a:r>
            <a:r>
              <a:rPr lang="en-CA"/>
              <a:t>which we will append neighborhoods.</a:t>
            </a:r>
            <a:endParaRPr/>
          </a:p>
          <a:p>
            <a:pPr indent="-334327" lvl="0" marL="457200" rtl="0" algn="l">
              <a:lnSpc>
                <a:spcPct val="150000"/>
              </a:lnSpc>
              <a:spcBef>
                <a:spcPts val="0"/>
              </a:spcBef>
              <a:spcAft>
                <a:spcPts val="0"/>
              </a:spcAft>
              <a:buSzPct val="100000"/>
              <a:buChar char="●"/>
            </a:pPr>
            <a:r>
              <a:rPr lang="en-CA" u="sng">
                <a:solidFill>
                  <a:schemeClr val="hlink"/>
                </a:solidFill>
                <a:hlinkClick r:id="rId7"/>
              </a:rPr>
              <a:t>Census data of Montreal</a:t>
            </a:r>
            <a:r>
              <a:rPr lang="en-CA"/>
              <a:t> which includes Real Estate price, Population and density and income data. This dataset be used cautiously since it’s outdated(2016).</a:t>
            </a:r>
            <a:endParaRPr/>
          </a:p>
          <a:p>
            <a:pPr indent="0" lvl="0" marL="0" rtl="0" algn="l">
              <a:spcBef>
                <a:spcPts val="1200"/>
              </a:spcBef>
              <a:spcAft>
                <a:spcPts val="1200"/>
              </a:spcAft>
              <a:buNone/>
            </a:pPr>
            <a:r>
              <a:t/>
            </a:r>
            <a:endParaRPr/>
          </a:p>
        </p:txBody>
      </p:sp>
      <p:sp>
        <p:nvSpPr>
          <p:cNvPr id="68" name="Google Shape;68;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CA"/>
              <a:t>Which data</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CA"/>
              <a:t>Which methods</a:t>
            </a:r>
            <a:endParaRPr/>
          </a:p>
        </p:txBody>
      </p:sp>
      <p:sp>
        <p:nvSpPr>
          <p:cNvPr id="74" name="Google Shape;74;p1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20000"/>
          </a:bodyPr>
          <a:lstStyle/>
          <a:p>
            <a:pPr indent="-342900" lvl="0" marL="457200" rtl="0" algn="l">
              <a:lnSpc>
                <a:spcPct val="150000"/>
              </a:lnSpc>
              <a:spcBef>
                <a:spcPts val="0"/>
              </a:spcBef>
              <a:spcAft>
                <a:spcPts val="0"/>
              </a:spcAft>
              <a:buSzPts val="1800"/>
              <a:buChar char="●"/>
            </a:pPr>
            <a:r>
              <a:rPr lang="en-CA"/>
              <a:t>We will use </a:t>
            </a:r>
            <a:r>
              <a:rPr b="1" lang="en-CA"/>
              <a:t>Python </a:t>
            </a:r>
            <a:r>
              <a:rPr lang="en-CA"/>
              <a:t>on Jupyter notebook, on which we will perform all analysis. There’s many libraries involved but we will focus on the essential ones.</a:t>
            </a:r>
            <a:endParaRPr/>
          </a:p>
          <a:p>
            <a:pPr indent="-342900" lvl="0" marL="457200" rtl="0" algn="l">
              <a:lnSpc>
                <a:spcPct val="150000"/>
              </a:lnSpc>
              <a:spcBef>
                <a:spcPts val="0"/>
              </a:spcBef>
              <a:spcAft>
                <a:spcPts val="0"/>
              </a:spcAft>
              <a:buSzPts val="1800"/>
              <a:buChar char="●"/>
            </a:pPr>
            <a:r>
              <a:rPr b="1" lang="en-CA"/>
              <a:t>Pandas </a:t>
            </a:r>
            <a:r>
              <a:rPr lang="en-CA"/>
              <a:t>library will be used to do all datasets manipulation and cleaning.</a:t>
            </a:r>
            <a:endParaRPr/>
          </a:p>
          <a:p>
            <a:pPr indent="-342900" lvl="0" marL="457200" rtl="0" algn="l">
              <a:lnSpc>
                <a:spcPct val="150000"/>
              </a:lnSpc>
              <a:spcBef>
                <a:spcPts val="0"/>
              </a:spcBef>
              <a:spcAft>
                <a:spcPts val="0"/>
              </a:spcAft>
              <a:buSzPts val="1800"/>
              <a:buChar char="●"/>
            </a:pPr>
            <a:r>
              <a:rPr lang="en-CA"/>
              <a:t>Using </a:t>
            </a:r>
            <a:r>
              <a:rPr b="1" lang="en-CA"/>
              <a:t>BeautifulSoup </a:t>
            </a:r>
            <a:r>
              <a:rPr lang="en-CA"/>
              <a:t>library</a:t>
            </a:r>
            <a:r>
              <a:rPr b="1" lang="en-CA"/>
              <a:t> </a:t>
            </a:r>
            <a:r>
              <a:rPr lang="en-CA"/>
              <a:t>helps on pulling data from HTML pages.</a:t>
            </a:r>
            <a:endParaRPr/>
          </a:p>
          <a:p>
            <a:pPr indent="-342900" lvl="0" marL="457200" rtl="0" algn="l">
              <a:lnSpc>
                <a:spcPct val="150000"/>
              </a:lnSpc>
              <a:spcBef>
                <a:spcPts val="0"/>
              </a:spcBef>
              <a:spcAft>
                <a:spcPts val="0"/>
              </a:spcAft>
              <a:buSzPts val="1800"/>
              <a:buChar char="●"/>
            </a:pPr>
            <a:r>
              <a:rPr b="1" lang="en-CA"/>
              <a:t>Folium </a:t>
            </a:r>
            <a:r>
              <a:rPr lang="en-CA"/>
              <a:t>library </a:t>
            </a:r>
            <a:r>
              <a:rPr lang="en-CA"/>
              <a:t>will permit us </a:t>
            </a:r>
            <a:r>
              <a:rPr lang="en-CA"/>
              <a:t>to place our data on a map covering the Montreal island.</a:t>
            </a:r>
            <a:endParaRPr/>
          </a:p>
          <a:p>
            <a:pPr indent="-342900" lvl="0" marL="457200" rtl="0" algn="l">
              <a:lnSpc>
                <a:spcPct val="150000"/>
              </a:lnSpc>
              <a:spcBef>
                <a:spcPts val="0"/>
              </a:spcBef>
              <a:spcAft>
                <a:spcPts val="0"/>
              </a:spcAft>
              <a:buSzPts val="1800"/>
              <a:buChar char="●"/>
            </a:pPr>
            <a:r>
              <a:rPr lang="en-CA"/>
              <a:t>We will perform </a:t>
            </a:r>
            <a:r>
              <a:rPr b="1" lang="en-CA"/>
              <a:t>Clustering </a:t>
            </a:r>
            <a:r>
              <a:rPr lang="en-CA"/>
              <a:t>as a Machine Learning method. </a:t>
            </a:r>
            <a:r>
              <a:rPr b="1" lang="en-CA"/>
              <a:t>KMeans </a:t>
            </a:r>
            <a:r>
              <a:rPr lang="en-CA"/>
              <a:t>is used for clustering </a:t>
            </a:r>
            <a:r>
              <a:rPr lang="en-CA"/>
              <a:t>through </a:t>
            </a:r>
            <a:r>
              <a:rPr b="1" lang="en-CA"/>
              <a:t>S</a:t>
            </a:r>
            <a:r>
              <a:rPr b="1" lang="en-CA"/>
              <a:t>klearn </a:t>
            </a:r>
            <a:r>
              <a:rPr lang="en-CA"/>
              <a:t>library.</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17"/>
          <p:cNvSpPr txBox="1"/>
          <p:nvPr>
            <p:ph type="title"/>
          </p:nvPr>
        </p:nvSpPr>
        <p:spPr>
          <a:xfrm>
            <a:off x="311700" y="-38725"/>
            <a:ext cx="8520600" cy="484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CA"/>
              <a:t>Venues density</a:t>
            </a:r>
            <a:endParaRPr/>
          </a:p>
        </p:txBody>
      </p:sp>
      <p:pic>
        <p:nvPicPr>
          <p:cNvPr id="80" name="Google Shape;80;p17"/>
          <p:cNvPicPr preferRelativeResize="0"/>
          <p:nvPr/>
        </p:nvPicPr>
        <p:blipFill>
          <a:blip r:embed="rId3">
            <a:alphaModFix/>
          </a:blip>
          <a:stretch>
            <a:fillRect/>
          </a:stretch>
        </p:blipFill>
        <p:spPr>
          <a:xfrm>
            <a:off x="152400" y="598175"/>
            <a:ext cx="8617539" cy="43929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8"/>
          <p:cNvSpPr txBox="1"/>
          <p:nvPr>
            <p:ph idx="1" type="body"/>
          </p:nvPr>
        </p:nvSpPr>
        <p:spPr>
          <a:xfrm>
            <a:off x="311700" y="1093800"/>
            <a:ext cx="1947000" cy="2196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CA" sz="1050">
                <a:solidFill>
                  <a:srgbClr val="D4D4D4"/>
                </a:solidFill>
                <a:highlight>
                  <a:srgbClr val="1E1E1E"/>
                </a:highlight>
                <a:latin typeface="Courier New"/>
                <a:ea typeface="Courier New"/>
                <a:cs typeface="Courier New"/>
                <a:sym typeface="Courier New"/>
              </a:rPr>
              <a:t>Neighborhood   Total</a:t>
            </a:r>
            <a:endParaRPr sz="1050">
              <a:solidFill>
                <a:srgbClr val="D4D4D4"/>
              </a:solidFill>
              <a:highlight>
                <a:srgbClr val="1E1E1E"/>
              </a:highlight>
              <a:latin typeface="Courier New"/>
              <a:ea typeface="Courier New"/>
              <a:cs typeface="Courier New"/>
              <a:sym typeface="Courier New"/>
            </a:endParaRPr>
          </a:p>
          <a:p>
            <a:pPr indent="0" lvl="0" marL="0" rtl="0" algn="l">
              <a:spcBef>
                <a:spcPts val="1200"/>
              </a:spcBef>
              <a:spcAft>
                <a:spcPts val="0"/>
              </a:spcAft>
              <a:buNone/>
            </a:pPr>
            <a:r>
              <a:rPr lang="en-CA" sz="1050">
                <a:solidFill>
                  <a:srgbClr val="D4D4D4"/>
                </a:solidFill>
                <a:highlight>
                  <a:srgbClr val="1E1E1E"/>
                </a:highlight>
                <a:latin typeface="Courier New"/>
                <a:ea typeface="Courier New"/>
                <a:cs typeface="Courier New"/>
                <a:sym typeface="Courier New"/>
              </a:rPr>
              <a:t>    westmount     62</a:t>
            </a:r>
            <a:endParaRPr sz="1050">
              <a:solidFill>
                <a:srgbClr val="D4D4D4"/>
              </a:solidFill>
              <a:highlight>
                <a:srgbClr val="1E1E1E"/>
              </a:highlight>
              <a:latin typeface="Courier New"/>
              <a:ea typeface="Courier New"/>
              <a:cs typeface="Courier New"/>
              <a:sym typeface="Courier New"/>
            </a:endParaRPr>
          </a:p>
          <a:p>
            <a:pPr indent="0" lvl="0" marL="0" rtl="0" algn="l">
              <a:spcBef>
                <a:spcPts val="1200"/>
              </a:spcBef>
              <a:spcAft>
                <a:spcPts val="0"/>
              </a:spcAft>
              <a:buNone/>
            </a:pPr>
            <a:r>
              <a:rPr lang="en-CA" sz="1050">
                <a:solidFill>
                  <a:srgbClr val="D4D4D4"/>
                </a:solidFill>
                <a:highlight>
                  <a:srgbClr val="1E1E1E"/>
                </a:highlight>
                <a:latin typeface="Courier New"/>
                <a:ea typeface="Courier New"/>
                <a:cs typeface="Courier New"/>
                <a:sym typeface="Courier New"/>
              </a:rPr>
              <a:t>       verdun     58</a:t>
            </a:r>
            <a:endParaRPr sz="1050">
              <a:solidFill>
                <a:srgbClr val="D4D4D4"/>
              </a:solidFill>
              <a:highlight>
                <a:srgbClr val="1E1E1E"/>
              </a:highlight>
              <a:latin typeface="Courier New"/>
              <a:ea typeface="Courier New"/>
              <a:cs typeface="Courier New"/>
              <a:sym typeface="Courier New"/>
            </a:endParaRPr>
          </a:p>
          <a:p>
            <a:pPr indent="0" lvl="0" marL="0" rtl="0" algn="l">
              <a:spcBef>
                <a:spcPts val="1200"/>
              </a:spcBef>
              <a:spcAft>
                <a:spcPts val="0"/>
              </a:spcAft>
              <a:buNone/>
            </a:pPr>
            <a:r>
              <a:rPr lang="en-CA" sz="1050">
                <a:solidFill>
                  <a:srgbClr val="D4D4D4"/>
                </a:solidFill>
                <a:highlight>
                  <a:srgbClr val="1E1E1E"/>
                </a:highlight>
                <a:latin typeface="Courier New"/>
                <a:ea typeface="Courier New"/>
                <a:cs typeface="Courier New"/>
                <a:sym typeface="Courier New"/>
              </a:rPr>
              <a:t>    hampstead     57</a:t>
            </a:r>
            <a:endParaRPr sz="1050">
              <a:solidFill>
                <a:srgbClr val="D4D4D4"/>
              </a:solidFill>
              <a:highlight>
                <a:srgbClr val="1E1E1E"/>
              </a:highlight>
              <a:latin typeface="Courier New"/>
              <a:ea typeface="Courier New"/>
              <a:cs typeface="Courier New"/>
              <a:sym typeface="Courier New"/>
            </a:endParaRPr>
          </a:p>
          <a:p>
            <a:pPr indent="0" lvl="0" marL="0" rtl="0" algn="l">
              <a:spcBef>
                <a:spcPts val="1200"/>
              </a:spcBef>
              <a:spcAft>
                <a:spcPts val="0"/>
              </a:spcAft>
              <a:buNone/>
            </a:pPr>
            <a:r>
              <a:rPr lang="en-CA" sz="1050">
                <a:solidFill>
                  <a:srgbClr val="D4D4D4"/>
                </a:solidFill>
                <a:highlight>
                  <a:srgbClr val="1E1E1E"/>
                </a:highlight>
                <a:latin typeface="Courier New"/>
                <a:ea typeface="Courier New"/>
                <a:cs typeface="Courier New"/>
                <a:sym typeface="Courier New"/>
              </a:rPr>
              <a:t>  ville-marie     57</a:t>
            </a:r>
            <a:endParaRPr sz="1050">
              <a:solidFill>
                <a:srgbClr val="D4D4D4"/>
              </a:solidFill>
              <a:highlight>
                <a:srgbClr val="1E1E1E"/>
              </a:highlight>
              <a:latin typeface="Courier New"/>
              <a:ea typeface="Courier New"/>
              <a:cs typeface="Courier New"/>
              <a:sym typeface="Courier New"/>
            </a:endParaRPr>
          </a:p>
          <a:p>
            <a:pPr indent="0" lvl="0" marL="0" rtl="0" algn="l">
              <a:spcBef>
                <a:spcPts val="1200"/>
              </a:spcBef>
              <a:spcAft>
                <a:spcPts val="1200"/>
              </a:spcAft>
              <a:buNone/>
            </a:pPr>
            <a:r>
              <a:rPr lang="en-CA" sz="1050">
                <a:solidFill>
                  <a:srgbClr val="D4D4D4"/>
                </a:solidFill>
                <a:highlight>
                  <a:srgbClr val="1E1E1E"/>
                </a:highlight>
                <a:latin typeface="Courier New"/>
                <a:ea typeface="Courier New"/>
                <a:cs typeface="Courier New"/>
                <a:sym typeface="Courier New"/>
              </a:rPr>
              <a:t>   mont-royal     57</a:t>
            </a:r>
            <a:endParaRPr/>
          </a:p>
        </p:txBody>
      </p:sp>
      <p:sp>
        <p:nvSpPr>
          <p:cNvPr id="86" name="Google Shape;86;p18"/>
          <p:cNvSpPr txBox="1"/>
          <p:nvPr>
            <p:ph type="title"/>
          </p:nvPr>
        </p:nvSpPr>
        <p:spPr>
          <a:xfrm>
            <a:off x="311700" y="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CA"/>
              <a:t>Venues density per Neighborhoods</a:t>
            </a:r>
            <a:endParaRPr/>
          </a:p>
        </p:txBody>
      </p:sp>
      <p:sp>
        <p:nvSpPr>
          <p:cNvPr id="87" name="Google Shape;87;p18"/>
          <p:cNvSpPr txBox="1"/>
          <p:nvPr/>
        </p:nvSpPr>
        <p:spPr>
          <a:xfrm>
            <a:off x="3100900" y="1614900"/>
            <a:ext cx="4947000" cy="1154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CA" sz="1050">
                <a:solidFill>
                  <a:srgbClr val="D4D4D4"/>
                </a:solidFill>
                <a:highlight>
                  <a:srgbClr val="1E1E1E"/>
                </a:highlight>
                <a:latin typeface="Courier New"/>
                <a:ea typeface="Courier New"/>
                <a:cs typeface="Courier New"/>
                <a:sym typeface="Courier New"/>
              </a:rPr>
              <a:t>                              Neighborhood  Total</a:t>
            </a:r>
            <a:endParaRPr sz="1050">
              <a:solidFill>
                <a:srgbClr val="D4D4D4"/>
              </a:solidFill>
              <a:highlight>
                <a:srgbClr val="1E1E1E"/>
              </a:highlight>
              <a:latin typeface="Courier New"/>
              <a:ea typeface="Courier New"/>
              <a:cs typeface="Courier New"/>
              <a:sym typeface="Courier New"/>
            </a:endParaRPr>
          </a:p>
          <a:p>
            <a:pPr indent="0" lvl="0" marL="0" rtl="0" algn="l">
              <a:spcBef>
                <a:spcPts val="0"/>
              </a:spcBef>
              <a:spcAft>
                <a:spcPts val="0"/>
              </a:spcAft>
              <a:buNone/>
            </a:pPr>
            <a:r>
              <a:rPr lang="en-CA" sz="1050">
                <a:solidFill>
                  <a:srgbClr val="D4D4D4"/>
                </a:solidFill>
                <a:highlight>
                  <a:srgbClr val="1E1E1E"/>
                </a:highlight>
                <a:latin typeface="Courier New"/>
                <a:ea typeface="Courier New"/>
                <a:cs typeface="Courier New"/>
                <a:sym typeface="Courier New"/>
              </a:rPr>
              <a:t>                                senneville     18</a:t>
            </a:r>
            <a:endParaRPr sz="1050">
              <a:solidFill>
                <a:srgbClr val="D4D4D4"/>
              </a:solidFill>
              <a:highlight>
                <a:srgbClr val="1E1E1E"/>
              </a:highlight>
              <a:latin typeface="Courier New"/>
              <a:ea typeface="Courier New"/>
              <a:cs typeface="Courier New"/>
              <a:sym typeface="Courier New"/>
            </a:endParaRPr>
          </a:p>
          <a:p>
            <a:pPr indent="0" lvl="0" marL="0" rtl="0" algn="l">
              <a:spcBef>
                <a:spcPts val="0"/>
              </a:spcBef>
              <a:spcAft>
                <a:spcPts val="0"/>
              </a:spcAft>
              <a:buNone/>
            </a:pPr>
            <a:r>
              <a:rPr lang="en-CA" sz="1050">
                <a:solidFill>
                  <a:srgbClr val="D4D4D4"/>
                </a:solidFill>
                <a:highlight>
                  <a:srgbClr val="1E1E1E"/>
                </a:highlight>
                <a:latin typeface="Courier New"/>
                <a:ea typeface="Courier New"/>
                <a:cs typeface="Courier New"/>
                <a:sym typeface="Courier New"/>
              </a:rPr>
              <a:t>                   sainte-anne-de-bellevue     20</a:t>
            </a:r>
            <a:endParaRPr sz="1050">
              <a:solidFill>
                <a:srgbClr val="D4D4D4"/>
              </a:solidFill>
              <a:highlight>
                <a:srgbClr val="1E1E1E"/>
              </a:highlight>
              <a:latin typeface="Courier New"/>
              <a:ea typeface="Courier New"/>
              <a:cs typeface="Courier New"/>
              <a:sym typeface="Courier New"/>
            </a:endParaRPr>
          </a:p>
          <a:p>
            <a:pPr indent="0" lvl="0" marL="0" rtl="0" algn="l">
              <a:spcBef>
                <a:spcPts val="0"/>
              </a:spcBef>
              <a:spcAft>
                <a:spcPts val="0"/>
              </a:spcAft>
              <a:buNone/>
            </a:pPr>
            <a:r>
              <a:rPr lang="en-CA" sz="1050">
                <a:solidFill>
                  <a:srgbClr val="D4D4D4"/>
                </a:solidFill>
                <a:highlight>
                  <a:srgbClr val="1E1E1E"/>
                </a:highlight>
                <a:latin typeface="Courier New"/>
                <a:ea typeface="Courier New"/>
                <a:cs typeface="Courier New"/>
                <a:sym typeface="Courier New"/>
              </a:rPr>
              <a:t>                               baie d'urfe     20</a:t>
            </a:r>
            <a:endParaRPr sz="1050">
              <a:solidFill>
                <a:srgbClr val="D4D4D4"/>
              </a:solidFill>
              <a:highlight>
                <a:srgbClr val="1E1E1E"/>
              </a:highlight>
              <a:latin typeface="Courier New"/>
              <a:ea typeface="Courier New"/>
              <a:cs typeface="Courier New"/>
              <a:sym typeface="Courier New"/>
            </a:endParaRPr>
          </a:p>
          <a:p>
            <a:pPr indent="0" lvl="0" marL="0" rtl="0" algn="l">
              <a:spcBef>
                <a:spcPts val="0"/>
              </a:spcBef>
              <a:spcAft>
                <a:spcPts val="0"/>
              </a:spcAft>
              <a:buNone/>
            </a:pPr>
            <a:r>
              <a:rPr lang="en-CA" sz="1050">
                <a:solidFill>
                  <a:srgbClr val="D4D4D4"/>
                </a:solidFill>
                <a:highlight>
                  <a:srgbClr val="1E1E1E"/>
                </a:highlight>
                <a:latin typeface="Courier New"/>
                <a:ea typeface="Courier New"/>
                <a:cs typeface="Courier New"/>
                <a:sym typeface="Courier New"/>
              </a:rPr>
              <a:t>  riviere-des-prairies-pointe-aux-trembles     24</a:t>
            </a:r>
            <a:endParaRPr sz="1050">
              <a:solidFill>
                <a:srgbClr val="D4D4D4"/>
              </a:solidFill>
              <a:highlight>
                <a:srgbClr val="1E1E1E"/>
              </a:highlight>
              <a:latin typeface="Courier New"/>
              <a:ea typeface="Courier New"/>
              <a:cs typeface="Courier New"/>
              <a:sym typeface="Courier New"/>
            </a:endParaRPr>
          </a:p>
          <a:p>
            <a:pPr indent="0" lvl="0" marL="0" rtl="0" algn="l">
              <a:spcBef>
                <a:spcPts val="0"/>
              </a:spcBef>
              <a:spcAft>
                <a:spcPts val="0"/>
              </a:spcAft>
              <a:buNone/>
            </a:pPr>
            <a:r>
              <a:rPr lang="en-CA" sz="1050">
                <a:solidFill>
                  <a:srgbClr val="D4D4D4"/>
                </a:solidFill>
                <a:highlight>
                  <a:srgbClr val="1E1E1E"/>
                </a:highlight>
                <a:latin typeface="Courier New"/>
                <a:ea typeface="Courier New"/>
                <a:cs typeface="Courier New"/>
                <a:sym typeface="Courier New"/>
              </a:rPr>
              <a:t>             l'ile-bizard-sainte-genevieve     26</a:t>
            </a:r>
            <a:endParaRPr>
              <a:latin typeface="Proxima Nova"/>
              <a:ea typeface="Proxima Nova"/>
              <a:cs typeface="Proxima Nova"/>
              <a:sym typeface="Proxima Nova"/>
            </a:endParaRPr>
          </a:p>
        </p:txBody>
      </p:sp>
      <p:sp>
        <p:nvSpPr>
          <p:cNvPr id="88" name="Google Shape;88;p18"/>
          <p:cNvSpPr txBox="1"/>
          <p:nvPr/>
        </p:nvSpPr>
        <p:spPr>
          <a:xfrm>
            <a:off x="311700" y="752275"/>
            <a:ext cx="2927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CA">
                <a:latin typeface="Proxima Nova"/>
                <a:ea typeface="Proxima Nova"/>
                <a:cs typeface="Proxima Nova"/>
                <a:sym typeface="Proxima Nova"/>
              </a:rPr>
              <a:t>Neighborhoods with most venues</a:t>
            </a:r>
            <a:endParaRPr>
              <a:latin typeface="Proxima Nova"/>
              <a:ea typeface="Proxima Nova"/>
              <a:cs typeface="Proxima Nova"/>
              <a:sym typeface="Proxima Nova"/>
            </a:endParaRPr>
          </a:p>
        </p:txBody>
      </p:sp>
      <p:sp>
        <p:nvSpPr>
          <p:cNvPr id="89" name="Google Shape;89;p18"/>
          <p:cNvSpPr txBox="1"/>
          <p:nvPr/>
        </p:nvSpPr>
        <p:spPr>
          <a:xfrm>
            <a:off x="3599425" y="1214700"/>
            <a:ext cx="2927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CA">
                <a:latin typeface="Proxima Nova"/>
                <a:ea typeface="Proxima Nova"/>
                <a:cs typeface="Proxima Nova"/>
                <a:sym typeface="Proxima Nova"/>
              </a:rPr>
              <a:t>Neighborhoods with least venues</a:t>
            </a:r>
            <a:endParaRPr>
              <a:latin typeface="Proxima Nova"/>
              <a:ea typeface="Proxima Nova"/>
              <a:cs typeface="Proxima Nova"/>
              <a:sym typeface="Proxima Nova"/>
            </a:endParaRPr>
          </a:p>
        </p:txBody>
      </p:sp>
      <p:sp>
        <p:nvSpPr>
          <p:cNvPr id="90" name="Google Shape;90;p18"/>
          <p:cNvSpPr txBox="1"/>
          <p:nvPr/>
        </p:nvSpPr>
        <p:spPr>
          <a:xfrm>
            <a:off x="375000" y="3519150"/>
            <a:ext cx="8062200" cy="10467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CA">
                <a:latin typeface="Proxima Nova"/>
                <a:ea typeface="Proxima Nova"/>
                <a:cs typeface="Proxima Nova"/>
                <a:sym typeface="Proxima Nova"/>
              </a:rPr>
              <a:t>While Neighborhoods with </a:t>
            </a:r>
            <a:r>
              <a:rPr b="1" lang="en-CA">
                <a:latin typeface="Proxima Nova"/>
                <a:ea typeface="Proxima Nova"/>
                <a:cs typeface="Proxima Nova"/>
                <a:sym typeface="Proxima Nova"/>
              </a:rPr>
              <a:t>most </a:t>
            </a:r>
            <a:r>
              <a:rPr lang="en-CA">
                <a:latin typeface="Proxima Nova"/>
                <a:ea typeface="Proxima Nova"/>
                <a:cs typeface="Proxima Nova"/>
                <a:sym typeface="Proxima Nova"/>
              </a:rPr>
              <a:t>venues are part of or </a:t>
            </a:r>
            <a:r>
              <a:rPr b="1" lang="en-CA">
                <a:latin typeface="Proxima Nova"/>
                <a:ea typeface="Proxima Nova"/>
                <a:cs typeface="Proxima Nova"/>
                <a:sym typeface="Proxima Nova"/>
              </a:rPr>
              <a:t>near the downtown area of Montreal</a:t>
            </a:r>
            <a:r>
              <a:rPr lang="en-CA">
                <a:latin typeface="Proxima Nova"/>
                <a:ea typeface="Proxima Nova"/>
                <a:cs typeface="Proxima Nova"/>
                <a:sym typeface="Proxima Nova"/>
              </a:rPr>
              <a:t>. Although for the </a:t>
            </a:r>
            <a:r>
              <a:rPr b="1" lang="en-CA">
                <a:latin typeface="Proxima Nova"/>
                <a:ea typeface="Proxima Nova"/>
                <a:cs typeface="Proxima Nova"/>
                <a:sym typeface="Proxima Nova"/>
              </a:rPr>
              <a:t>least</a:t>
            </a:r>
            <a:r>
              <a:rPr lang="en-CA">
                <a:latin typeface="Proxima Nova"/>
                <a:ea typeface="Proxima Nova"/>
                <a:cs typeface="Proxima Nova"/>
                <a:sym typeface="Proxima Nova"/>
              </a:rPr>
              <a:t>, the neighborhoods are on the </a:t>
            </a:r>
            <a:r>
              <a:rPr b="1" lang="en-CA">
                <a:latin typeface="Proxima Nova"/>
                <a:ea typeface="Proxima Nova"/>
                <a:cs typeface="Proxima Nova"/>
                <a:sym typeface="Proxima Nova"/>
              </a:rPr>
              <a:t>edges of the city</a:t>
            </a:r>
            <a:r>
              <a:rPr lang="en-CA">
                <a:latin typeface="Proxima Nova"/>
                <a:ea typeface="Proxima Nova"/>
                <a:cs typeface="Proxima Nova"/>
                <a:sym typeface="Proxima Nova"/>
              </a:rPr>
              <a:t>. This </a:t>
            </a:r>
            <a:r>
              <a:rPr b="1" lang="en-CA">
                <a:latin typeface="Proxima Nova"/>
                <a:ea typeface="Proxima Nova"/>
                <a:cs typeface="Proxima Nova"/>
                <a:sym typeface="Proxima Nova"/>
              </a:rPr>
              <a:t>correlates </a:t>
            </a:r>
            <a:r>
              <a:rPr lang="en-CA">
                <a:latin typeface="Proxima Nova"/>
                <a:ea typeface="Proxima Nova"/>
                <a:cs typeface="Proxima Nova"/>
                <a:sym typeface="Proxima Nova"/>
              </a:rPr>
              <a:t>a lot with the </a:t>
            </a:r>
            <a:r>
              <a:rPr b="1" lang="en-CA">
                <a:latin typeface="Proxima Nova"/>
                <a:ea typeface="Proxima Nova"/>
                <a:cs typeface="Proxima Nova"/>
                <a:sym typeface="Proxima Nova"/>
              </a:rPr>
              <a:t>population </a:t>
            </a:r>
            <a:r>
              <a:rPr b="1" lang="en-CA">
                <a:latin typeface="Proxima Nova"/>
                <a:ea typeface="Proxima Nova"/>
                <a:cs typeface="Proxima Nova"/>
                <a:sym typeface="Proxima Nova"/>
              </a:rPr>
              <a:t>and density</a:t>
            </a:r>
            <a:r>
              <a:rPr lang="en-CA">
                <a:latin typeface="Proxima Nova"/>
                <a:ea typeface="Proxima Nova"/>
                <a:cs typeface="Proxima Nova"/>
                <a:sym typeface="Proxima Nova"/>
              </a:rPr>
              <a:t>.</a:t>
            </a:r>
            <a:endParaRPr>
              <a:latin typeface="Proxima Nova"/>
              <a:ea typeface="Proxima Nova"/>
              <a:cs typeface="Proxima Nova"/>
              <a:sym typeface="Proxima Nova"/>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19"/>
          <p:cNvSpPr txBox="1"/>
          <p:nvPr>
            <p:ph type="title"/>
          </p:nvPr>
        </p:nvSpPr>
        <p:spPr>
          <a:xfrm>
            <a:off x="311700" y="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CA"/>
              <a:t>Population</a:t>
            </a:r>
            <a:endParaRPr/>
          </a:p>
        </p:txBody>
      </p:sp>
      <p:pic>
        <p:nvPicPr>
          <p:cNvPr id="96" name="Google Shape;96;p19"/>
          <p:cNvPicPr preferRelativeResize="0"/>
          <p:nvPr/>
        </p:nvPicPr>
        <p:blipFill>
          <a:blip r:embed="rId3">
            <a:alphaModFix/>
          </a:blip>
          <a:stretch>
            <a:fillRect/>
          </a:stretch>
        </p:blipFill>
        <p:spPr>
          <a:xfrm>
            <a:off x="311700" y="499450"/>
            <a:ext cx="8488674" cy="45467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20"/>
          <p:cNvSpPr txBox="1"/>
          <p:nvPr>
            <p:ph type="title"/>
          </p:nvPr>
        </p:nvSpPr>
        <p:spPr>
          <a:xfrm>
            <a:off x="311700" y="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CA"/>
              <a:t>Densite</a:t>
            </a:r>
            <a:endParaRPr/>
          </a:p>
        </p:txBody>
      </p:sp>
      <p:pic>
        <p:nvPicPr>
          <p:cNvPr id="102" name="Google Shape;102;p20"/>
          <p:cNvPicPr preferRelativeResize="0"/>
          <p:nvPr/>
        </p:nvPicPr>
        <p:blipFill>
          <a:blip r:embed="rId3">
            <a:alphaModFix/>
          </a:blip>
          <a:stretch>
            <a:fillRect/>
          </a:stretch>
        </p:blipFill>
        <p:spPr>
          <a:xfrm>
            <a:off x="311700" y="572700"/>
            <a:ext cx="8520600" cy="446460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21"/>
          <p:cNvSpPr txBox="1"/>
          <p:nvPr>
            <p:ph type="title"/>
          </p:nvPr>
        </p:nvSpPr>
        <p:spPr>
          <a:xfrm>
            <a:off x="311700" y="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CA"/>
              <a:t>Crimes</a:t>
            </a:r>
            <a:endParaRPr/>
          </a:p>
        </p:txBody>
      </p:sp>
      <p:pic>
        <p:nvPicPr>
          <p:cNvPr id="108" name="Google Shape;108;p21"/>
          <p:cNvPicPr preferRelativeResize="0"/>
          <p:nvPr/>
        </p:nvPicPr>
        <p:blipFill>
          <a:blip r:embed="rId3">
            <a:alphaModFix/>
          </a:blip>
          <a:stretch>
            <a:fillRect/>
          </a:stretch>
        </p:blipFill>
        <p:spPr>
          <a:xfrm>
            <a:off x="420400" y="438750"/>
            <a:ext cx="8520601" cy="45684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